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0" r:id="rId6"/>
    <p:sldId id="277" r:id="rId7"/>
    <p:sldId id="278" r:id="rId8"/>
    <p:sldId id="279" r:id="rId9"/>
    <p:sldId id="261" r:id="rId10"/>
    <p:sldId id="262" r:id="rId11"/>
    <p:sldId id="264" r:id="rId12"/>
    <p:sldId id="263" r:id="rId13"/>
    <p:sldId id="272" r:id="rId14"/>
    <p:sldId id="257" r:id="rId15"/>
    <p:sldId id="282" r:id="rId16"/>
    <p:sldId id="275" r:id="rId17"/>
    <p:sldId id="281" r:id="rId18"/>
    <p:sldId id="259" r:id="rId19"/>
    <p:sldId id="276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634E-6015-4CDA-A2D7-05DB3F3A96B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C01F-EB30-4905-9070-587C18C13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882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634E-6015-4CDA-A2D7-05DB3F3A96B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C01F-EB30-4905-9070-587C18C13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879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634E-6015-4CDA-A2D7-05DB3F3A96B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C01F-EB30-4905-9070-587C18C13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86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634E-6015-4CDA-A2D7-05DB3F3A96B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C01F-EB30-4905-9070-587C18C13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388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634E-6015-4CDA-A2D7-05DB3F3A96B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C01F-EB30-4905-9070-587C18C13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790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634E-6015-4CDA-A2D7-05DB3F3A96B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C01F-EB30-4905-9070-587C18C13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77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634E-6015-4CDA-A2D7-05DB3F3A96B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C01F-EB30-4905-9070-587C18C13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57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634E-6015-4CDA-A2D7-05DB3F3A96B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C01F-EB30-4905-9070-587C18C13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156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634E-6015-4CDA-A2D7-05DB3F3A96B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C01F-EB30-4905-9070-587C18C13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51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634E-6015-4CDA-A2D7-05DB3F3A96B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C01F-EB30-4905-9070-587C18C13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325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8634E-6015-4CDA-A2D7-05DB3F3A96B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DC01F-EB30-4905-9070-587C18C13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24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"/>
            <a:lum/>
          </a:blip>
          <a:srcRect/>
          <a:stretch>
            <a:fillRect l="2000" t="-2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8634E-6015-4CDA-A2D7-05DB3F3A96B0}" type="datetimeFigureOut">
              <a:rPr lang="en-GB" smtClean="0"/>
              <a:t>25/02/2021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DC01F-EB30-4905-9070-587C18C137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28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hyperlink" Target="mailto:sbiddlecombe@darlaston.graceacademy.org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987" y="3535918"/>
            <a:ext cx="1642403" cy="1991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A060B"/>
              </a:clrFrom>
              <a:clrTo>
                <a:srgbClr val="0A060B">
                  <a:alpha val="0"/>
                </a:srgbClr>
              </a:clrTo>
            </a:clrChange>
          </a:blip>
          <a:srcRect l="1259" t="44170" r="51014" b="47061"/>
          <a:stretch/>
        </p:blipFill>
        <p:spPr>
          <a:xfrm>
            <a:off x="832513" y="2265528"/>
            <a:ext cx="10712975" cy="110661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8A963C-3A84-400B-A654-64F92418C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8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60"/>
    </mc:Choice>
    <mc:Fallback>
      <p:transition spd="slow" advTm="2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4DE2-485D-4CF3-9D66-2634D5A34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How many did you get right?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FD977-50AB-410A-863F-72472A6C8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Check on the next page?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9F6B545-DE2E-45C8-935F-0D2459720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0"/>
    </mc:Choice>
    <mc:Fallback>
      <p:transition spd="slow" advTm="11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314" t="24471" r="35656" b="10144"/>
          <a:stretch/>
        </p:blipFill>
        <p:spPr>
          <a:xfrm>
            <a:off x="3657600" y="102976"/>
            <a:ext cx="4937760" cy="67153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6726" y="102976"/>
            <a:ext cx="194134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Skull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40990" y="747746"/>
            <a:ext cx="212187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Clavicle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1384" y="1270966"/>
            <a:ext cx="206795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Scapula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9430" y="860658"/>
            <a:ext cx="206795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Sternum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7692" y="1794186"/>
            <a:ext cx="206795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Ribs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05579" y="1794186"/>
            <a:ext cx="206795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err="1"/>
              <a:t>Humerus</a:t>
            </a:r>
            <a:endParaRPr lang="en-GB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814602" y="2353437"/>
            <a:ext cx="206795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Pelvis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0917" y="2466104"/>
            <a:ext cx="206795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Radius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13671" y="3036770"/>
            <a:ext cx="206795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Ulna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24092" y="2912688"/>
            <a:ext cx="20679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Metacarpals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32653" y="3282020"/>
            <a:ext cx="20679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Carpals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04981" y="3836018"/>
            <a:ext cx="20679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Phalanges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80031" y="6325106"/>
            <a:ext cx="20679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Phalanges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25286" y="5544977"/>
            <a:ext cx="20679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Metatarsals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33847" y="5914309"/>
            <a:ext cx="206795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b="1" dirty="0"/>
              <a:t>Tarsals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47317" y="4591246"/>
            <a:ext cx="206795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Femur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4401" y="3702246"/>
            <a:ext cx="317929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Vertebral column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96812" y="4643879"/>
            <a:ext cx="1369842" cy="5185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Patella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23624" y="5283367"/>
            <a:ext cx="206795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Fibula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23027" y="5720648"/>
            <a:ext cx="206795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Tibia</a:t>
            </a:r>
          </a:p>
        </p:txBody>
      </p:sp>
    </p:spTree>
    <p:extLst>
      <p:ext uri="{BB962C8B-B14F-4D97-AF65-F5344CB8AC3E}">
        <p14:creationId xmlns:p14="http://schemas.microsoft.com/office/powerpoint/2010/main" val="417046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9483-E817-4C52-AEBD-9FB295CD2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943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Research the postural deviations and create a poster. </a:t>
            </a:r>
          </a:p>
        </p:txBody>
      </p:sp>
      <p:pic>
        <p:nvPicPr>
          <p:cNvPr id="4" name="Picture 2" descr="Image result for what is lordosis">
            <a:extLst>
              <a:ext uri="{FF2B5EF4-FFF2-40B4-BE49-F238E27FC236}">
                <a16:creationId xmlns:a16="http://schemas.microsoft.com/office/drawing/2014/main" id="{61C3321E-24B5-4655-BB1C-20CACB2E48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13" y="1553807"/>
            <a:ext cx="7837150" cy="522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1331F9-3C38-41EE-A4F0-BD42E5131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47"/>
    </mc:Choice>
    <mc:Fallback>
      <p:transition spd="slow" advTm="18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Have a go at labelling these muscles on a diagram.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Deltoids, </a:t>
            </a:r>
          </a:p>
          <a:p>
            <a:r>
              <a:rPr lang="en-GB" dirty="0">
                <a:latin typeface="Comic Sans MS" panose="030F0702030302020204" pitchFamily="66" charset="0"/>
              </a:rPr>
              <a:t>biceps, </a:t>
            </a:r>
          </a:p>
          <a:p>
            <a:r>
              <a:rPr lang="en-GB" dirty="0">
                <a:latin typeface="Comic Sans MS" panose="030F0702030302020204" pitchFamily="66" charset="0"/>
              </a:rPr>
              <a:t>triceps, </a:t>
            </a:r>
          </a:p>
          <a:p>
            <a:r>
              <a:rPr lang="en-GB" dirty="0">
                <a:latin typeface="Comic Sans MS" panose="030F0702030302020204" pitchFamily="66" charset="0"/>
              </a:rPr>
              <a:t>wrist flexors, </a:t>
            </a:r>
          </a:p>
          <a:p>
            <a:r>
              <a:rPr lang="en-GB" dirty="0">
                <a:latin typeface="Comic Sans MS" panose="030F0702030302020204" pitchFamily="66" charset="0"/>
              </a:rPr>
              <a:t>wrist extensors, </a:t>
            </a:r>
          </a:p>
          <a:p>
            <a:r>
              <a:rPr lang="en-GB" dirty="0" err="1">
                <a:latin typeface="Comic Sans MS" panose="030F0702030302020204" pitchFamily="66" charset="0"/>
              </a:rPr>
              <a:t>supinators</a:t>
            </a:r>
            <a:r>
              <a:rPr lang="en-GB" dirty="0">
                <a:latin typeface="Comic Sans MS" panose="030F0702030302020204" pitchFamily="66" charset="0"/>
              </a:rPr>
              <a:t> and pronators, </a:t>
            </a:r>
          </a:p>
          <a:p>
            <a:r>
              <a:rPr lang="en-GB" dirty="0">
                <a:latin typeface="Comic Sans MS" panose="030F0702030302020204" pitchFamily="66" charset="0"/>
              </a:rPr>
              <a:t>pectorals, </a:t>
            </a:r>
          </a:p>
          <a:p>
            <a:r>
              <a:rPr lang="en-GB" dirty="0">
                <a:latin typeface="Comic Sans MS" panose="030F0702030302020204" pitchFamily="66" charset="0"/>
              </a:rPr>
              <a:t>abdominals, </a:t>
            </a:r>
          </a:p>
          <a:p>
            <a:r>
              <a:rPr lang="en-GB" dirty="0" err="1">
                <a:latin typeface="Comic Sans MS" panose="030F0702030302020204" pitchFamily="66" charset="0"/>
              </a:rPr>
              <a:t>obliques</a:t>
            </a:r>
            <a:r>
              <a:rPr lang="en-GB" dirty="0">
                <a:latin typeface="Comic Sans MS" panose="030F0702030302020204" pitchFamily="66" charset="0"/>
              </a:rPr>
              <a:t>,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463073" y="1690688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quadriceps, </a:t>
            </a:r>
          </a:p>
          <a:p>
            <a:r>
              <a:rPr lang="en-GB" dirty="0">
                <a:latin typeface="Comic Sans MS" panose="030F0702030302020204" pitchFamily="66" charset="0"/>
              </a:rPr>
              <a:t>hip flexors, </a:t>
            </a:r>
          </a:p>
          <a:p>
            <a:r>
              <a:rPr lang="en-GB" dirty="0" err="1">
                <a:latin typeface="Comic Sans MS" panose="030F0702030302020204" pitchFamily="66" charset="0"/>
              </a:rPr>
              <a:t>tibialis</a:t>
            </a:r>
            <a:r>
              <a:rPr lang="en-GB" dirty="0">
                <a:latin typeface="Comic Sans MS" panose="030F0702030302020204" pitchFamily="66" charset="0"/>
              </a:rPr>
              <a:t> anterior,</a:t>
            </a:r>
          </a:p>
          <a:p>
            <a:r>
              <a:rPr lang="en-GB" dirty="0">
                <a:latin typeface="Comic Sans MS" panose="030F0702030302020204" pitchFamily="66" charset="0"/>
              </a:rPr>
              <a:t>erector </a:t>
            </a:r>
            <a:r>
              <a:rPr lang="en-GB" dirty="0" err="1">
                <a:latin typeface="Comic Sans MS" panose="030F0702030302020204" pitchFamily="66" charset="0"/>
              </a:rPr>
              <a:t>spinae</a:t>
            </a:r>
            <a:r>
              <a:rPr lang="en-GB" dirty="0">
                <a:latin typeface="Comic Sans MS" panose="030F0702030302020204" pitchFamily="66" charset="0"/>
              </a:rPr>
              <a:t>, </a:t>
            </a:r>
          </a:p>
          <a:p>
            <a:r>
              <a:rPr lang="en-GB" dirty="0">
                <a:latin typeface="Comic Sans MS" panose="030F0702030302020204" pitchFamily="66" charset="0"/>
              </a:rPr>
              <a:t>trapezius, </a:t>
            </a:r>
          </a:p>
          <a:p>
            <a:r>
              <a:rPr lang="en-GB" dirty="0" err="1">
                <a:latin typeface="Comic Sans MS" panose="030F0702030302020204" pitchFamily="66" charset="0"/>
              </a:rPr>
              <a:t>latissimus</a:t>
            </a:r>
            <a:r>
              <a:rPr lang="en-GB" dirty="0">
                <a:latin typeface="Comic Sans MS" panose="030F0702030302020204" pitchFamily="66" charset="0"/>
              </a:rPr>
              <a:t> </a:t>
            </a:r>
            <a:r>
              <a:rPr lang="en-GB" dirty="0" err="1">
                <a:latin typeface="Comic Sans MS" panose="030F0702030302020204" pitchFamily="66" charset="0"/>
              </a:rPr>
              <a:t>dorsi</a:t>
            </a:r>
            <a:r>
              <a:rPr lang="en-GB" dirty="0">
                <a:latin typeface="Comic Sans MS" panose="030F0702030302020204" pitchFamily="66" charset="0"/>
              </a:rPr>
              <a:t>,</a:t>
            </a:r>
          </a:p>
          <a:p>
            <a:r>
              <a:rPr lang="en-GB" dirty="0" err="1">
                <a:latin typeface="Comic Sans MS" panose="030F0702030302020204" pitchFamily="66" charset="0"/>
              </a:rPr>
              <a:t>gluteals</a:t>
            </a:r>
            <a:r>
              <a:rPr lang="en-GB" dirty="0">
                <a:latin typeface="Comic Sans MS" panose="030F0702030302020204" pitchFamily="66" charset="0"/>
              </a:rPr>
              <a:t>, </a:t>
            </a:r>
          </a:p>
          <a:p>
            <a:r>
              <a:rPr lang="en-GB" dirty="0">
                <a:latin typeface="Comic Sans MS" panose="030F0702030302020204" pitchFamily="66" charset="0"/>
              </a:rPr>
              <a:t>hamstrings, </a:t>
            </a:r>
          </a:p>
          <a:p>
            <a:r>
              <a:rPr lang="en-GB" dirty="0">
                <a:latin typeface="Comic Sans MS" panose="030F0702030302020204" pitchFamily="66" charset="0"/>
              </a:rPr>
              <a:t>gastrocnemius, </a:t>
            </a:r>
          </a:p>
          <a:p>
            <a:r>
              <a:rPr lang="en-GB" dirty="0">
                <a:latin typeface="Comic Sans MS" panose="030F0702030302020204" pitchFamily="66" charset="0"/>
              </a:rPr>
              <a:t>soleus</a:t>
            </a:r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1511B56-2D53-436B-91D3-1DFE3DF4F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3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96"/>
    </mc:Choice>
    <mc:Fallback>
      <p:transition spd="slow" advTm="2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E4DE2-485D-4CF3-9D66-2634D5A34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How many did you get right?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FD977-50AB-410A-863F-72472A6C8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Check on the next page?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3A1C4F-B6E9-48DF-BD19-C4566B309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8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67"/>
    </mc:Choice>
    <mc:Fallback>
      <p:transition spd="slow" advTm="13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2" y="486423"/>
            <a:ext cx="2418184" cy="1325563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Front view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53"/>
          <a:stretch/>
        </p:blipFill>
        <p:spPr bwMode="auto">
          <a:xfrm>
            <a:off x="2207568" y="659830"/>
            <a:ext cx="7860163" cy="519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98060" y="2924944"/>
            <a:ext cx="1800200" cy="50405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7812021" y="3625056"/>
            <a:ext cx="1800200" cy="8404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302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00535" cy="1325563"/>
          </a:xfrm>
        </p:spPr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Back view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4"/>
          <a:stretch/>
        </p:blipFill>
        <p:spPr bwMode="auto">
          <a:xfrm>
            <a:off x="2063553" y="1628800"/>
            <a:ext cx="737894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03512" y="2780928"/>
            <a:ext cx="180020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8017145" y="2834066"/>
            <a:ext cx="1800200" cy="3960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688704" y="4221088"/>
            <a:ext cx="1382960" cy="7920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276728" y="4769532"/>
            <a:ext cx="1382960" cy="5316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 flipV="1">
            <a:off x="1841104" y="1628800"/>
            <a:ext cx="691480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203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529087"/>
            <a:ext cx="10530385" cy="5366745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r>
              <a:rPr lang="en-GB" sz="14500" b="1" dirty="0"/>
              <a:t>Any questions?</a:t>
            </a:r>
          </a:p>
          <a:p>
            <a:pPr marL="0" indent="0" algn="ctr">
              <a:buNone/>
            </a:pPr>
            <a:r>
              <a:rPr lang="en-GB" sz="8600" b="1" dirty="0">
                <a:hlinkClick r:id="rId4"/>
              </a:rPr>
              <a:t>sbiddlecombe@darlaston.graceacademy.org.uk</a:t>
            </a:r>
            <a:r>
              <a:rPr lang="en-GB" sz="8600" b="1" dirty="0"/>
              <a:t> </a:t>
            </a:r>
          </a:p>
          <a:p>
            <a:pPr marL="0" indent="0" algn="ctr">
              <a:buNone/>
            </a:pPr>
            <a:endParaRPr lang="en-GB" sz="8000" b="1" dirty="0"/>
          </a:p>
          <a:p>
            <a:pPr marL="0" indent="0" algn="ctr">
              <a:buNone/>
            </a:pPr>
            <a:endParaRPr lang="en-GB" sz="80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164643-93D3-4B1E-85BD-505C4D830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7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73"/>
    </mc:Choice>
    <mc:Fallback>
      <p:transition spd="slow" advTm="17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836" y="10754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GB" b="1" u="sng" dirty="0">
                <a:latin typeface="Comic Sans MS" panose="030F0702030302020204" pitchFamily="66" charset="0"/>
              </a:rPr>
              <a:t>Overview of BTEC Level 3 Extended </a:t>
            </a:r>
            <a:br>
              <a:rPr lang="en-GB" b="1" u="sng" dirty="0">
                <a:latin typeface="Comic Sans MS" panose="030F0702030302020204" pitchFamily="66" charset="0"/>
              </a:rPr>
            </a:br>
            <a:r>
              <a:rPr lang="en-GB" b="1" u="sng" dirty="0">
                <a:latin typeface="Comic Sans MS" panose="030F0702030302020204" pitchFamily="66" charset="0"/>
              </a:rPr>
              <a:t>Certificate in Sport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47897" y="1586176"/>
            <a:ext cx="3886200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omic Sans MS" panose="030F0702030302020204" pitchFamily="66" charset="0"/>
              </a:rPr>
              <a:t>You need complete 4 units by the end of the course to be awarded at least a PASS. This is a 2 year course.</a:t>
            </a:r>
          </a:p>
        </p:txBody>
      </p:sp>
      <p:sp>
        <p:nvSpPr>
          <p:cNvPr id="6" name="TextBox 26"/>
          <p:cNvSpPr txBox="1">
            <a:spLocks noChangeArrowheads="1"/>
          </p:cNvSpPr>
          <p:nvPr/>
        </p:nvSpPr>
        <p:spPr bwMode="auto">
          <a:xfrm>
            <a:off x="3022751" y="4160342"/>
            <a:ext cx="3466530" cy="17543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omic Sans MS" panose="030F0702030302020204" pitchFamily="66" charset="0"/>
              </a:rPr>
              <a:t>Unit 2: Exam </a:t>
            </a:r>
            <a:br>
              <a:rPr lang="en-GB" altLang="en-US" sz="1800" b="1" dirty="0">
                <a:latin typeface="Comic Sans MS" panose="030F0702030302020204" pitchFamily="66" charset="0"/>
              </a:rPr>
            </a:br>
            <a:r>
              <a:rPr lang="en-GB" altLang="en-US" sz="1800" b="1" dirty="0">
                <a:latin typeface="Comic Sans MS" panose="030F0702030302020204" pitchFamily="66" charset="0"/>
              </a:rPr>
              <a:t>May 2022</a:t>
            </a:r>
            <a:br>
              <a:rPr lang="en-GB" altLang="en-US" sz="1800" b="1" dirty="0">
                <a:latin typeface="Comic Sans MS" panose="030F0702030302020204" pitchFamily="66" charset="0"/>
              </a:rPr>
            </a:br>
            <a:r>
              <a:rPr lang="en-GB" altLang="en-US" sz="1800" dirty="0">
                <a:latin typeface="Comic Sans MS" panose="030F0702030302020204" pitchFamily="66" charset="0"/>
              </a:rPr>
              <a:t>Fitness Training and Programming for Health, Sport and Well-Being</a:t>
            </a:r>
          </a:p>
          <a:p>
            <a:pPr algn="ctr">
              <a:spcBef>
                <a:spcPct val="0"/>
              </a:spcBef>
              <a:buNone/>
            </a:pPr>
            <a:r>
              <a:rPr lang="en-GB" altLang="en-US" sz="1800" b="1" i="1" dirty="0">
                <a:latin typeface="Comic Sans MS" panose="030F0702030302020204" pitchFamily="66" charset="0"/>
              </a:rPr>
              <a:t>2 retakes only</a:t>
            </a:r>
          </a:p>
        </p:txBody>
      </p:sp>
      <p:sp>
        <p:nvSpPr>
          <p:cNvPr id="9" name="TextBox 30"/>
          <p:cNvSpPr txBox="1">
            <a:spLocks noChangeArrowheads="1"/>
          </p:cNvSpPr>
          <p:nvPr/>
        </p:nvSpPr>
        <p:spPr bwMode="auto">
          <a:xfrm>
            <a:off x="7102731" y="4030737"/>
            <a:ext cx="2395831" cy="17543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omic Sans MS" panose="030F0702030302020204" pitchFamily="66" charset="0"/>
              </a:rPr>
              <a:t>Unit 3: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omic Sans MS" panose="030F0702030302020204" pitchFamily="66" charset="0"/>
              </a:rPr>
              <a:t>2022-2023</a:t>
            </a:r>
            <a:br>
              <a:rPr lang="en-GB" altLang="en-US" sz="1800" b="1" dirty="0">
                <a:latin typeface="Comic Sans MS" panose="030F0702030302020204" pitchFamily="66" charset="0"/>
              </a:rPr>
            </a:br>
            <a:r>
              <a:rPr lang="en-GB" altLang="en-US" sz="1800" i="1" dirty="0">
                <a:latin typeface="Comic Sans MS" panose="030F0702030302020204" pitchFamily="66" charset="0"/>
              </a:rPr>
              <a:t>Coursework</a:t>
            </a:r>
            <a:r>
              <a:rPr lang="en-GB" altLang="en-US" sz="1800" dirty="0">
                <a:latin typeface="Comic Sans MS" panose="030F0702030302020204" pitchFamily="66" charset="0"/>
              </a:rPr>
              <a:t> Professional Development in the Sports Industry</a:t>
            </a: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559844" y="3707571"/>
            <a:ext cx="2062542" cy="14773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omic Sans MS" panose="030F0702030302020204" pitchFamily="66" charset="0"/>
              </a:rPr>
              <a:t>Unit 1: Exam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omic Sans MS" panose="030F0702030302020204" pitchFamily="66" charset="0"/>
              </a:rPr>
              <a:t>May 2022 </a:t>
            </a:r>
            <a:br>
              <a:rPr lang="en-GB" altLang="en-US" sz="1800" b="1" dirty="0">
                <a:latin typeface="Comic Sans MS" panose="030F0702030302020204" pitchFamily="66" charset="0"/>
              </a:rPr>
            </a:br>
            <a:r>
              <a:rPr lang="en-GB" altLang="en-US" sz="1800" dirty="0">
                <a:latin typeface="Comic Sans MS" panose="030F0702030302020204" pitchFamily="66" charset="0"/>
              </a:rPr>
              <a:t>Anatomy and Physiology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i="1" dirty="0">
                <a:latin typeface="Comic Sans MS" panose="030F0702030302020204" pitchFamily="66" charset="0"/>
              </a:rPr>
              <a:t>2 retakes only</a:t>
            </a:r>
          </a:p>
        </p:txBody>
      </p:sp>
      <p:sp>
        <p:nvSpPr>
          <p:cNvPr id="11" name="TextBox 32"/>
          <p:cNvSpPr txBox="1">
            <a:spLocks noChangeArrowheads="1"/>
          </p:cNvSpPr>
          <p:nvPr/>
        </p:nvSpPr>
        <p:spPr bwMode="auto">
          <a:xfrm>
            <a:off x="9664807" y="2817670"/>
            <a:ext cx="2334360" cy="175432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dirty="0">
                <a:latin typeface="Comic Sans MS" panose="030F0702030302020204" pitchFamily="66" charset="0"/>
              </a:rPr>
              <a:t>Optional unit: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 i="1" dirty="0">
                <a:latin typeface="Comic Sans MS" panose="030F0702030302020204" pitchFamily="66" charset="0"/>
              </a:rPr>
              <a:t>2022-2023</a:t>
            </a:r>
            <a:br>
              <a:rPr lang="en-GB" altLang="en-US" sz="1800" b="1" i="1" dirty="0">
                <a:latin typeface="Comic Sans MS" panose="030F0702030302020204" pitchFamily="66" charset="0"/>
              </a:rPr>
            </a:br>
            <a:r>
              <a:rPr lang="en-GB" altLang="en-US" sz="1800" i="1" dirty="0">
                <a:latin typeface="Comic Sans MS" panose="030F0702030302020204" pitchFamily="66" charset="0"/>
              </a:rPr>
              <a:t>Coursework</a:t>
            </a:r>
            <a:r>
              <a:rPr lang="en-GB" altLang="en-US" sz="1800" dirty="0">
                <a:latin typeface="Comic Sans MS" panose="030F0702030302020204" pitchFamily="66" charset="0"/>
              </a:rPr>
              <a:t> </a:t>
            </a:r>
            <a:br>
              <a:rPr lang="en-GB" altLang="en-US" sz="1800" dirty="0">
                <a:latin typeface="Comic Sans MS" panose="030F0702030302020204" pitchFamily="66" charset="0"/>
              </a:rPr>
            </a:br>
            <a:r>
              <a:rPr lang="en-GB" altLang="en-US" sz="1800" dirty="0">
                <a:latin typeface="Comic Sans MS" panose="030F0702030302020204" pitchFamily="66" charset="0"/>
              </a:rPr>
              <a:t>Practical Sports Performance or Sports Leadership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134397" y="2925709"/>
            <a:ext cx="232179" cy="109683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513402" y="2876574"/>
            <a:ext cx="410701" cy="108504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8238114" y="2449377"/>
            <a:ext cx="1192856" cy="58463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2920621" y="2787914"/>
            <a:ext cx="1044098" cy="87645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864EC7A-0E26-4389-BED0-89CFDFAA5E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487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851"/>
    </mc:Choice>
    <mc:Fallback>
      <p:transition spd="slow" advTm="75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8424E-8B93-4169-9E45-CA3DC7F1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855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Unit 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7B1A6-FE3B-47E5-B1FE-C94AE8846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5239544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Unit 1 - </a:t>
            </a:r>
            <a:r>
              <a:rPr lang="en-GB" altLang="en-US" dirty="0">
                <a:latin typeface="Comic Sans MS" panose="030F0702030302020204" pitchFamily="66" charset="0"/>
              </a:rPr>
              <a:t>Anatomy and Physiology.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You will look at 5 systems and learn now they work and what are the short term and long term adaptations for each system.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Skeletal system (bones)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Muscular system (muscles)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Respiratory system (how we breathe)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Cardiovascular system (heart)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Energy System (how we produce energy)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The exam is 1 hour 30 minutes and consists of 1, 2 ,3 4 and 6 mark questions and one 8 mark question. </a:t>
            </a: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You will take this exam in May 2022 (Year 12) with 2 further resits in Jan 2023 (Year 13) and May 2023 (Year 13)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61145E-344A-4FD7-B6CB-71F514A7E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0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639"/>
    </mc:Choice>
    <mc:Fallback>
      <p:transition spd="slow" advTm="59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B28BD-7206-43B3-B5D9-704C14E11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61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Unit 2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2F83B-0B02-4447-AB98-132DEF661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371600"/>
            <a:ext cx="10831286" cy="4805363"/>
          </a:xfrm>
        </p:spPr>
        <p:txBody>
          <a:bodyPr>
            <a:normAutofit fontScale="62500" lnSpcReduction="2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Unit 2 - </a:t>
            </a:r>
            <a:r>
              <a:rPr lang="en-GB" altLang="en-US" dirty="0">
                <a:latin typeface="Comic Sans MS" panose="030F0702030302020204" pitchFamily="66" charset="0"/>
              </a:rPr>
              <a:t>Fitness Training and Programming for Health, Sport and Well-Being.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>
                <a:latin typeface="Comic Sans MS" panose="030F0702030302020204" pitchFamily="66" charset="0"/>
              </a:rPr>
              <a:t>Examine lifestyle factors and their effect on health and well being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Understand the screening processes for training programming </a:t>
            </a:r>
          </a:p>
          <a:p>
            <a:pPr marL="514350" indent="-514350">
              <a:buFont typeface="+mj-lt"/>
              <a:buAutoNum type="arabicPeriod"/>
            </a:pPr>
            <a:r>
              <a:rPr lang="en-GB" kern="0" dirty="0">
                <a:latin typeface="Comic Sans MS" panose="030F0702030302020204" pitchFamily="66" charset="0"/>
              </a:rPr>
              <a:t>Understand programme-related nutritional needs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latin typeface="Comic Sans MS" panose="030F0702030302020204" pitchFamily="66" charset="0"/>
              </a:rPr>
              <a:t>Examine training methods for different components of fitness</a:t>
            </a:r>
          </a:p>
          <a:p>
            <a:pPr marL="514350" indent="-514350">
              <a:buFont typeface="+mj-lt"/>
              <a:buAutoNum type="arabicPeriod"/>
            </a:pPr>
            <a:r>
              <a:rPr lang="en-GB" altLang="en-US" dirty="0">
                <a:latin typeface="Comic Sans MS" panose="030F0702030302020204" pitchFamily="66" charset="0"/>
              </a:rPr>
              <a:t>Principles of training and programming. </a:t>
            </a:r>
          </a:p>
          <a:p>
            <a:pPr marL="0" indent="0">
              <a:buNone/>
            </a:pPr>
            <a:endParaRPr lang="en-GB" altLang="en-US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u="sng" dirty="0">
                <a:latin typeface="Comic Sans MS" panose="030F0702030302020204" pitchFamily="66" charset="0"/>
              </a:rPr>
              <a:t>About the exam</a:t>
            </a:r>
            <a:endParaRPr lang="en-GB" altLang="en-US" u="sng" dirty="0">
              <a:latin typeface="Comic Sans MS" panose="030F0702030302020204" pitchFamily="66" charset="0"/>
            </a:endParaRPr>
          </a:p>
          <a:p>
            <a:pPr marL="285750" indent="-285750"/>
            <a:r>
              <a:rPr lang="en-GB" dirty="0">
                <a:latin typeface="Comic Sans MS" panose="030F0702030302020204" pitchFamily="66" charset="0"/>
              </a:rPr>
              <a:t>The exam takes place in  May 2022 (Year 12) and 2 further resits will take place in Jan 2023 (Year 13) and May 2023 (Year 13) </a:t>
            </a:r>
          </a:p>
          <a:p>
            <a:r>
              <a:rPr lang="en-GB" dirty="0">
                <a:latin typeface="Comic Sans MS" panose="030F0702030302020204" pitchFamily="66" charset="0"/>
              </a:rPr>
              <a:t>About 2 weeks before the exam you will be given PART A of the exam booklet.</a:t>
            </a:r>
          </a:p>
          <a:p>
            <a:pPr marL="285750" indent="-285750"/>
            <a:r>
              <a:rPr lang="en-GB" dirty="0">
                <a:latin typeface="Comic Sans MS" panose="030F0702030302020204" pitchFamily="66" charset="0"/>
              </a:rPr>
              <a:t>You will then have a maximum of 4 hours to conduct your own research </a:t>
            </a:r>
          </a:p>
          <a:p>
            <a:pPr marL="285750" indent="-285750"/>
            <a:r>
              <a:rPr lang="en-GB" dirty="0">
                <a:latin typeface="Comic Sans MS" panose="030F0702030302020204" pitchFamily="66" charset="0"/>
              </a:rPr>
              <a:t>And make notes to a maximum of 4 sides of A4 (font size 11) to take in with you to the exam</a:t>
            </a:r>
          </a:p>
          <a:p>
            <a:pPr marL="285750" indent="-285750"/>
            <a:r>
              <a:rPr lang="en-GB" dirty="0">
                <a:latin typeface="Comic Sans MS" panose="030F0702030302020204" pitchFamily="66" charset="0"/>
              </a:rPr>
              <a:t>Teachers cannot support the taking of these notes</a:t>
            </a:r>
          </a:p>
          <a:p>
            <a:r>
              <a:rPr lang="en-GB" dirty="0">
                <a:latin typeface="Comic Sans MS" panose="030F0702030302020204" pitchFamily="66" charset="0"/>
              </a:rPr>
              <a:t> The exam is 2 hours 30 minutes.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12DEEA-9AD0-44DE-B1A0-3A555AB0E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00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78"/>
    </mc:Choice>
    <mc:Fallback>
      <p:transition spd="slow" advTm="78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1B08-93CD-4EB9-92C0-957E7EF33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Unit 3 and 4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2BFAB-D18F-4FD4-B5BC-5EB1C90B9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Unit 3 - </a:t>
            </a:r>
            <a:r>
              <a:rPr lang="en-GB" altLang="en-US" dirty="0">
                <a:latin typeface="Comic Sans MS" panose="030F0702030302020204" pitchFamily="66" charset="0"/>
              </a:rPr>
              <a:t>Professional Development in the Sports Industry</a:t>
            </a:r>
          </a:p>
          <a:p>
            <a:r>
              <a:rPr lang="en-GB" dirty="0">
                <a:latin typeface="Comic Sans MS" panose="030F0702030302020204" pitchFamily="66" charset="0"/>
              </a:rPr>
              <a:t>Unit 4 – Sports Leadership. 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Both of these units are internally assessed unit which means you will complete a series of written assignments to meet the criteria of each assignment. </a:t>
            </a: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dirty="0">
                <a:latin typeface="Comic Sans MS" panose="030F0702030302020204" pitchFamily="66" charset="0"/>
              </a:rPr>
              <a:t>You will be given deadlines for each assignment and allowed to re-submit this assignment once.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4DB9A6-1809-47DF-A1DB-C0BE8D0C2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38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10"/>
    </mc:Choice>
    <mc:Fallback>
      <p:transition spd="slow" advTm="35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0505" y="281354"/>
            <a:ext cx="11155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i="1" dirty="0">
                <a:solidFill>
                  <a:schemeClr val="bg1">
                    <a:lumMod val="95000"/>
                  </a:schemeClr>
                </a:solidFill>
              </a:rPr>
              <a:t>In your groups answer the true or false quiz on your table.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40924" y="2305318"/>
            <a:ext cx="1262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chemeClr val="bg1">
                    <a:lumMod val="95000"/>
                  </a:schemeClr>
                </a:solidFill>
                <a:latin typeface="Wingdings 2" panose="05020102010507070707" pitchFamily="18" charset="2"/>
              </a:rPr>
              <a:t>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0924" y="4672885"/>
            <a:ext cx="1262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chemeClr val="bg1">
                    <a:lumMod val="95000"/>
                  </a:schemeClr>
                </a:solidFill>
                <a:latin typeface="Wingdings 2" panose="05020102010507070707" pitchFamily="18" charset="2"/>
              </a:rPr>
              <a:t>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90296" y="2720816"/>
            <a:ext cx="8649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/>
              <a:t>True or False?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7D9539-7CBA-4341-B286-62AF1B24C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96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65"/>
    </mc:Choice>
    <mc:Fallback>
      <p:transition spd="slow" advTm="14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GB" b="1" u="sng" dirty="0">
                <a:latin typeface="Comic Sans MS" panose="030F0702030302020204" pitchFamily="66" charset="0"/>
              </a:rPr>
              <a:t>True or false? – ACTIVITY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0613"/>
            <a:ext cx="10662634" cy="542200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effectLst/>
                <a:latin typeface="Comic Sans MS" panose="030F0702030302020204" pitchFamily="66" charset="0"/>
              </a:rPr>
              <a:t>1. The adult human body has 206 bones. </a:t>
            </a:r>
            <a:endParaRPr lang="en-US" b="1" dirty="0"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2. A child's body consists of 184 bones.</a:t>
            </a:r>
            <a:r>
              <a:rPr lang="en-US" dirty="0">
                <a:effectLst/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effectLst/>
                <a:latin typeface="Comic Sans MS" panose="030F0702030302020204" pitchFamily="66" charset="0"/>
              </a:rPr>
              <a:t>3. Bones function as the skeleton of the human body, allow body parts to move and protect organs from impact damage. They also produce red and white blood cells. </a:t>
            </a:r>
          </a:p>
          <a:p>
            <a:pPr marL="0" indent="0">
              <a:buNone/>
            </a:pPr>
            <a:r>
              <a:rPr lang="en-US" dirty="0">
                <a:effectLst/>
                <a:latin typeface="Comic Sans MS" panose="030F0702030302020204" pitchFamily="66" charset="0"/>
              </a:rPr>
              <a:t>4. The human hand, including the wrist, contains 54 bones. </a:t>
            </a:r>
          </a:p>
          <a:p>
            <a:pPr marL="0" indent="0">
              <a:buNone/>
            </a:pPr>
            <a:r>
              <a:rPr lang="en-US" dirty="0">
                <a:effectLst/>
                <a:latin typeface="Comic Sans MS" panose="030F0702030302020204" pitchFamily="66" charset="0"/>
              </a:rPr>
              <a:t>5. The Humerus, in the upper arm, is the longest and strongest bone of the human skeleton. True or false? </a:t>
            </a:r>
          </a:p>
          <a:p>
            <a:pPr marL="0" indent="0">
              <a:buNone/>
            </a:pPr>
            <a:r>
              <a:rPr lang="en-US" dirty="0">
                <a:effectLst/>
                <a:latin typeface="Comic Sans MS" panose="030F0702030302020204" pitchFamily="66" charset="0"/>
              </a:rPr>
              <a:t>6. The stapes, in the middle ear, is the smallest and lightest bone of the human skeleton. </a:t>
            </a:r>
            <a:endParaRPr lang="en-US" b="1" dirty="0">
              <a:solidFill>
                <a:srgbClr val="00B050"/>
              </a:solidFill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7</a:t>
            </a:r>
            <a:r>
              <a:rPr lang="en-US" dirty="0">
                <a:effectLst/>
                <a:latin typeface="Comic Sans MS" panose="030F0702030302020204" pitchFamily="66" charset="0"/>
              </a:rPr>
              <a:t>. Bones are made up of calcium, phosphorus, sodium, and other minerals, as well as the protein collagen. </a:t>
            </a:r>
          </a:p>
          <a:p>
            <a:pPr marL="0" indent="0">
              <a:buNone/>
            </a:pPr>
            <a:r>
              <a:rPr lang="en-US" dirty="0">
                <a:effectLst/>
                <a:latin typeface="Comic Sans MS" panose="030F0702030302020204" pitchFamily="66" charset="0"/>
              </a:rPr>
              <a:t>8. The collarbone is the most commonly broken bone among children. 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9</a:t>
            </a:r>
            <a:r>
              <a:rPr lang="en-US" dirty="0">
                <a:effectLst/>
                <a:latin typeface="Comic Sans MS" panose="030F0702030302020204" pitchFamily="66" charset="0"/>
              </a:rPr>
              <a:t>. Bones stop growing in length at the age of 25 years old. </a:t>
            </a:r>
          </a:p>
          <a:p>
            <a:pPr marL="0" indent="0">
              <a:buNone/>
            </a:pPr>
            <a:r>
              <a:rPr lang="en-US" dirty="0">
                <a:latin typeface="Comic Sans MS" panose="030F0702030302020204" pitchFamily="66" charset="0"/>
              </a:rPr>
              <a:t>10. Tendons attach bones to other bones.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51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b="1" dirty="0">
                <a:latin typeface="Comic Sans MS" panose="030F0702030302020204" pitchFamily="66" charset="0"/>
              </a:rPr>
              <a:t>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45" y="1325563"/>
            <a:ext cx="10649755" cy="555263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000" dirty="0">
                <a:effectLst/>
                <a:latin typeface="Comic Sans MS" panose="030F0702030302020204" pitchFamily="66" charset="0"/>
              </a:rPr>
              <a:t>1. The adult human body has 206 bones. </a:t>
            </a:r>
            <a:r>
              <a:rPr lang="en-US" sz="30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True</a:t>
            </a:r>
          </a:p>
          <a:p>
            <a:pPr marL="0" indent="0">
              <a:buNone/>
            </a:pPr>
            <a:r>
              <a:rPr lang="en-US" sz="3000" dirty="0">
                <a:latin typeface="Comic Sans MS" panose="030F0702030302020204" pitchFamily="66" charset="0"/>
              </a:rPr>
              <a:t>2. A child's body consists of 184 bones.</a:t>
            </a:r>
            <a:r>
              <a:rPr lang="en-US" sz="3000" dirty="0">
                <a:effectLst/>
                <a:latin typeface="Comic Sans MS" panose="030F0702030302020204" pitchFamily="66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False – we actuall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 have</a:t>
            </a:r>
            <a:r>
              <a:rPr lang="en-US" sz="3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270 bones as a child.</a:t>
            </a:r>
          </a:p>
          <a:p>
            <a:pPr marL="0" indent="0">
              <a:buNone/>
            </a:pPr>
            <a:r>
              <a:rPr lang="en-US" sz="3000" dirty="0">
                <a:effectLst/>
                <a:latin typeface="Comic Sans MS" panose="030F0702030302020204" pitchFamily="66" charset="0"/>
              </a:rPr>
              <a:t>3. Bones function as the skeleton of the human body, allow body parts to move and protect organs from impact damage. They also produce red and white blood cells. </a:t>
            </a:r>
            <a:r>
              <a:rPr lang="en-US" sz="30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True</a:t>
            </a:r>
            <a:endParaRPr lang="en-US" sz="3000" dirty="0"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000" dirty="0">
                <a:effectLst/>
                <a:latin typeface="Comic Sans MS" panose="030F0702030302020204" pitchFamily="66" charset="0"/>
              </a:rPr>
              <a:t>4. The human hand, including the wrist, contains 54 bones. </a:t>
            </a:r>
            <a:r>
              <a:rPr lang="en-US" sz="30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True</a:t>
            </a:r>
            <a:endParaRPr lang="en-US" sz="3000" dirty="0"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000" dirty="0">
                <a:effectLst/>
                <a:latin typeface="Comic Sans MS" panose="030F0702030302020204" pitchFamily="66" charset="0"/>
              </a:rPr>
              <a:t>5. The Humerus, in the upper arm, is the longest and strongest bone of the human skeleton. True or false? </a:t>
            </a:r>
            <a:r>
              <a:rPr lang="en-US" sz="3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False – it is actually the Femur in the leg.</a:t>
            </a:r>
            <a:endParaRPr lang="en-US" sz="3000" dirty="0"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000" dirty="0">
                <a:effectLst/>
                <a:latin typeface="Comic Sans MS" panose="030F0702030302020204" pitchFamily="66" charset="0"/>
              </a:rPr>
              <a:t>6. The stapes, in the middle ear, is the smallest and lightest bone of the human skeleton. </a:t>
            </a:r>
            <a:r>
              <a:rPr lang="en-US" sz="30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True</a:t>
            </a:r>
          </a:p>
          <a:p>
            <a:pPr marL="0" indent="0">
              <a:buNone/>
            </a:pPr>
            <a:r>
              <a:rPr lang="en-US" sz="3000" dirty="0">
                <a:latin typeface="Comic Sans MS" panose="030F0702030302020204" pitchFamily="66" charset="0"/>
              </a:rPr>
              <a:t>7</a:t>
            </a:r>
            <a:r>
              <a:rPr lang="en-US" sz="3000" dirty="0">
                <a:effectLst/>
                <a:latin typeface="Comic Sans MS" panose="030F0702030302020204" pitchFamily="66" charset="0"/>
              </a:rPr>
              <a:t>. Bones are made up of calcium, phosphorus, sodium, and other minerals, as well as the protein collagen. </a:t>
            </a:r>
            <a:r>
              <a:rPr lang="en-US" sz="30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True</a:t>
            </a:r>
            <a:endParaRPr lang="en-US" sz="3000" dirty="0"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000" dirty="0">
                <a:effectLst/>
                <a:latin typeface="Comic Sans MS" panose="030F0702030302020204" pitchFamily="66" charset="0"/>
              </a:rPr>
              <a:t>8. The collarbone is the most commonly broken bone among children. </a:t>
            </a:r>
            <a:r>
              <a:rPr lang="en-US" sz="3000" b="1" dirty="0">
                <a:solidFill>
                  <a:srgbClr val="00B050"/>
                </a:solidFill>
                <a:effectLst/>
                <a:latin typeface="Comic Sans MS" panose="030F0702030302020204" pitchFamily="66" charset="0"/>
              </a:rPr>
              <a:t>True</a:t>
            </a:r>
            <a:endParaRPr lang="en-US" sz="3000" dirty="0"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000" dirty="0">
                <a:latin typeface="Comic Sans MS" panose="030F0702030302020204" pitchFamily="66" charset="0"/>
              </a:rPr>
              <a:t>9</a:t>
            </a:r>
            <a:r>
              <a:rPr lang="en-US" sz="3000" dirty="0">
                <a:effectLst/>
                <a:latin typeface="Comic Sans MS" panose="030F0702030302020204" pitchFamily="66" charset="0"/>
              </a:rPr>
              <a:t>. Bones stop growing in length at the age of 25 years old. </a:t>
            </a:r>
            <a:r>
              <a:rPr lang="en-US" sz="3000" b="1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False – they stop growing during puberty</a:t>
            </a:r>
            <a:r>
              <a:rPr lang="en-US" sz="3000" dirty="0">
                <a:effectLst/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r>
              <a:rPr lang="en-US" sz="3000" dirty="0">
                <a:latin typeface="Comic Sans MS" panose="030F0702030302020204" pitchFamily="66" charset="0"/>
              </a:rPr>
              <a:t>10. Tendons attach bones to other bones? </a:t>
            </a:r>
            <a:r>
              <a:rPr lang="en-US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False – it is actually ligaments that attach bones to bone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E0B415-CC9B-4E04-A070-8A196C1C4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49"/>
    </mc:Choice>
    <mc:Fallback>
      <p:transition spd="slow" advTm="20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9" t="23195" r="34097" b="9727"/>
          <a:stretch/>
        </p:blipFill>
        <p:spPr>
          <a:xfrm>
            <a:off x="3915177" y="161917"/>
            <a:ext cx="5035639" cy="6593052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950816" y="161917"/>
            <a:ext cx="2513303" cy="659305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Humerus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Carpals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Radius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Ulna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Patella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Cranium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Clavicle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Pelvis</a:t>
            </a:r>
            <a:endParaRPr kumimoji="0" lang="en-GB" alt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Tibia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Fibula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Tarsals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Metatarsals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Phalanges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Scapula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Ribs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Sternum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Metacarpals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Phalanges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Femur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Vertebral Column = Cervical/Thoracic/Lumbar/ Sacral/ Coccygeal</a:t>
            </a:r>
            <a:r>
              <a:rPr kumimoji="0" lang="en-US" altLang="en-US" sz="16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751" y="1016353"/>
            <a:ext cx="3974709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Have a go at labelling the correct bones from the list opposite. 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8641" y="161916"/>
            <a:ext cx="3788391" cy="861665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Activity 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C484FC-4385-4816-B4BA-7F55FDF37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61"/>
    </mc:Choice>
    <mc:Fallback>
      <p:transition spd="slow" advTm="22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9.6|2.9|10.5|0.9|20.8|1.2|2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0ABDD37B2E3D4F9DE3B2DB9F4C2E5B" ma:contentTypeVersion="12" ma:contentTypeDescription="Create a new document." ma:contentTypeScope="" ma:versionID="7cef248efd8a270cb734d1b40644d086">
  <xsd:schema xmlns:xsd="http://www.w3.org/2001/XMLSchema" xmlns:xs="http://www.w3.org/2001/XMLSchema" xmlns:p="http://schemas.microsoft.com/office/2006/metadata/properties" xmlns:ns3="63922d7a-291c-4a5a-9932-1bba5c1235b7" xmlns:ns4="d2c43a0b-4d0a-4d90-9c33-a1430435dd69" targetNamespace="http://schemas.microsoft.com/office/2006/metadata/properties" ma:root="true" ma:fieldsID="02d60b9ab8cd7cc70a2927d1d066fef5" ns3:_="" ns4:_="">
    <xsd:import namespace="63922d7a-291c-4a5a-9932-1bba5c1235b7"/>
    <xsd:import namespace="d2c43a0b-4d0a-4d90-9c33-a1430435dd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922d7a-291c-4a5a-9932-1bba5c1235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c43a0b-4d0a-4d90-9c33-a1430435dd6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7F4772-B359-4D05-838D-FD6EEC5D37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922d7a-291c-4a5a-9932-1bba5c1235b7"/>
    <ds:schemaRef ds:uri="d2c43a0b-4d0a-4d90-9c33-a1430435dd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BAC1E0-EBE9-4BDE-A57C-EDF73316F6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5FCE9A-D1F7-4463-80B9-43F860E463BC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terms/"/>
    <ds:schemaRef ds:uri="d2c43a0b-4d0a-4d90-9c33-a1430435dd69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63922d7a-291c-4a5a-9932-1bba5c1235b7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986</Words>
  <Application>Microsoft Office PowerPoint</Application>
  <PresentationFormat>Widescreen</PresentationFormat>
  <Paragraphs>142</Paragraphs>
  <Slides>17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Wingdings 2</vt:lpstr>
      <vt:lpstr>Office Theme</vt:lpstr>
      <vt:lpstr>PowerPoint Presentation</vt:lpstr>
      <vt:lpstr>Overview of BTEC Level 3 Extended  Certificate in Sport </vt:lpstr>
      <vt:lpstr>Unit 1 </vt:lpstr>
      <vt:lpstr>Unit 2 </vt:lpstr>
      <vt:lpstr>Unit 3 and 4 </vt:lpstr>
      <vt:lpstr>PowerPoint Presentation</vt:lpstr>
      <vt:lpstr>True or false? – ACTIVITY 1</vt:lpstr>
      <vt:lpstr>Answers</vt:lpstr>
      <vt:lpstr>Activity 2</vt:lpstr>
      <vt:lpstr>How many did you get right? </vt:lpstr>
      <vt:lpstr>PowerPoint Presentation</vt:lpstr>
      <vt:lpstr>Research the postural deviations and create a poster. </vt:lpstr>
      <vt:lpstr>Have a go at labelling these muscles on a diagram. </vt:lpstr>
      <vt:lpstr>How many did you get right? </vt:lpstr>
      <vt:lpstr>Front view</vt:lpstr>
      <vt:lpstr>Back view</vt:lpstr>
      <vt:lpstr>PowerPoint Presentation</vt:lpstr>
    </vt:vector>
  </TitlesOfParts>
  <Company>Drace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 16 Taster Session</dc:title>
  <dc:creator>Jessica Price</dc:creator>
  <cp:lastModifiedBy>Sam BIDDLECOMBE</cp:lastModifiedBy>
  <cp:revision>58</cp:revision>
  <dcterms:created xsi:type="dcterms:W3CDTF">2015-07-05T17:40:19Z</dcterms:created>
  <dcterms:modified xsi:type="dcterms:W3CDTF">2021-02-25T10:21:16Z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0x010100930ABDD37B2E3D4F9DE3B2DB9F4C2E5B</vt:lpwstr>
  </property>
</Properties>
</file>