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</p:sldIdLst>
  <p:sldSz cx="9601200" cy="12801600" type="A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407BB5"/>
    <a:srgbClr val="9933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40" d="100"/>
          <a:sy n="40" d="100"/>
        </p:scale>
        <p:origin x="21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5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9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79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8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97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3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5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69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9522C-D8C6-45B0-9E25-EE704841C5EC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40FA4-4EE6-44C7-AAFD-BEC63BA7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88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9B57FDC-F3A0-4397-A526-C21BEC50F50F}"/>
              </a:ext>
            </a:extLst>
          </p:cNvPr>
          <p:cNvSpPr/>
          <p:nvPr/>
        </p:nvSpPr>
        <p:spPr>
          <a:xfrm>
            <a:off x="0" y="167062"/>
            <a:ext cx="9601200" cy="725213"/>
          </a:xfrm>
          <a:prstGeom prst="rect">
            <a:avLst/>
          </a:prstGeom>
          <a:solidFill>
            <a:srgbClr val="7030A0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5358A79-BAB1-4CFC-8C4B-86119871E570}"/>
              </a:ext>
            </a:extLst>
          </p:cNvPr>
          <p:cNvSpPr txBox="1">
            <a:spLocks/>
          </p:cNvSpPr>
          <p:nvPr/>
        </p:nvSpPr>
        <p:spPr>
          <a:xfrm>
            <a:off x="0" y="167062"/>
            <a:ext cx="9601200" cy="78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>
                <a:solidFill>
                  <a:srgbClr val="FFC000"/>
                </a:solidFill>
              </a:rPr>
              <a:t>The Grace Academy Pledge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6F1931B-8960-46AD-A08A-4C03F8BFA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158" y="12232895"/>
            <a:ext cx="627641" cy="269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199A56F-1C38-4A28-B8F3-55A49C2D9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470" y="12125615"/>
            <a:ext cx="1307314" cy="45853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4B86468-4847-48A6-988F-262E11BFE988}"/>
              </a:ext>
            </a:extLst>
          </p:cNvPr>
          <p:cNvSpPr/>
          <p:nvPr/>
        </p:nvSpPr>
        <p:spPr>
          <a:xfrm>
            <a:off x="1077172" y="983404"/>
            <a:ext cx="8281035" cy="5494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6350">
              <a:lnSpc>
                <a:spcPct val="107000"/>
              </a:lnSpc>
              <a:spcAft>
                <a:spcPts val="595"/>
              </a:spcAft>
            </a:pPr>
            <a:r>
              <a:rPr lang="en-GB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100" dirty="0">
              <a:solidFill>
                <a:srgbClr val="000000"/>
              </a:solidFill>
              <a:latin typeface="Franklin Gothic"/>
              <a:ea typeface="Franklin Gothic"/>
              <a:cs typeface="Franklin Gothic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12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wear the uniform with pride and maintain a neat, clean and tidy appearance,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124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take responsibility for my learning and support the learning of other students,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work to the best of my ability at all times,</a:t>
            </a:r>
          </a:p>
          <a:p>
            <a:pPr marR="515620" lvl="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</a:pPr>
            <a:endParaRPr lang="en-GB" sz="1100" dirty="0">
              <a:solidFill>
                <a:srgbClr val="000000"/>
              </a:solidFill>
              <a:latin typeface="Franklin Gothic"/>
              <a:ea typeface="Franklin Gothic"/>
              <a:cs typeface="Franklin Gothic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115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arrive at the Academy fully prepared and equipped (i.e. a bag, books, pens, pencils, calculator and PE kit when required),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complete all work, homework and coursework and hand it in on time,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Franklin Gothic"/>
            </a:endParaRPr>
          </a:p>
          <a:p>
            <a:pPr marR="515620" lvl="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</a:pPr>
            <a:endParaRPr lang="en-GB" sz="1100" dirty="0">
              <a:solidFill>
                <a:srgbClr val="000000"/>
              </a:solidFill>
              <a:latin typeface="Franklin Gothic"/>
              <a:ea typeface="Franklin Gothic"/>
              <a:cs typeface="Franklin Gothic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122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adopt a positive attitude towards, and participate fully in, the life of the Academy,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move sensibly and safely around the Academy,</a:t>
            </a:r>
          </a:p>
          <a:p>
            <a:pPr marR="515620" lvl="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</a:pPr>
            <a:endParaRPr lang="en-GB" sz="1100" dirty="0">
              <a:solidFill>
                <a:srgbClr val="000000"/>
              </a:solidFill>
              <a:latin typeface="Franklin Gothic"/>
              <a:ea typeface="Franklin Gothic"/>
              <a:cs typeface="Franklin Gothic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12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arrive at school and to lessons on time,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128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achieve excellent attendance at all times,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look after the Academy environment and take pride in its appearance,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Franklin Gothic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endParaRPr lang="en-GB" sz="1100" dirty="0">
              <a:solidFill>
                <a:srgbClr val="000000"/>
              </a:solidFill>
              <a:latin typeface="Franklin Gothic"/>
              <a:ea typeface="Franklin Gothic"/>
              <a:cs typeface="Franklin Gothic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121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take care of personal and school equipment,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125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have regard for the safety of others,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follow the Academy Digital Policy,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Franklin Gothic"/>
            </a:endParaRPr>
          </a:p>
          <a:p>
            <a:pPr marR="515620" lvl="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</a:pPr>
            <a:endParaRPr lang="en-GB" sz="1100" dirty="0">
              <a:solidFill>
                <a:srgbClr val="000000"/>
              </a:solidFill>
              <a:latin typeface="Franklin Gothic"/>
              <a:ea typeface="Franklin Gothic"/>
              <a:cs typeface="Franklin Gothic"/>
            </a:endParaRPr>
          </a:p>
          <a:p>
            <a:pPr marL="342900" marR="515620" lvl="0" indent="-342900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"/>
            </a:pPr>
            <a:r>
              <a:rPr lang="en-GB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Franklin Gothic"/>
              </a:rPr>
              <a:t>To follow the Academy Code of Conduct. </a:t>
            </a:r>
            <a:endParaRPr lang="en-GB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95300" indent="-6350">
              <a:lnSpc>
                <a:spcPct val="107000"/>
              </a:lnSpc>
              <a:spcAft>
                <a:spcPts val="400"/>
              </a:spcAft>
            </a:pPr>
            <a:r>
              <a:rPr lang="en-GB" sz="11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100" dirty="0">
              <a:solidFill>
                <a:srgbClr val="000000"/>
              </a:solidFill>
              <a:latin typeface="+mj-lt"/>
              <a:ea typeface="Franklin Gothic"/>
              <a:cs typeface="Franklin Gothic"/>
            </a:endParaRPr>
          </a:p>
          <a:p>
            <a:pPr marL="591820" marR="609600" indent="-6350">
              <a:lnSpc>
                <a:spcPct val="103000"/>
              </a:lnSpc>
              <a:spcAft>
                <a:spcPts val="25"/>
              </a:spcAft>
            </a:pPr>
            <a:r>
              <a:rPr lang="en-GB" sz="1100" b="1" dirty="0">
                <a:solidFill>
                  <a:srgbClr val="000000"/>
                </a:solidFill>
                <a:latin typeface="+mj-lt"/>
                <a:ea typeface="Franklin Gothic"/>
                <a:cs typeface="Franklin Gothic"/>
              </a:rPr>
              <a:t>For  health,  safety  and  hygiene  reasons,  there  is  zero  tolerance  with  regards  to:  chewing  gum, alcoholic drinks or drugs; knives or weapons of any kind.</a:t>
            </a:r>
          </a:p>
        </p:txBody>
      </p:sp>
      <p:sp>
        <p:nvSpPr>
          <p:cNvPr id="50" name="Rectangle 42">
            <a:extLst>
              <a:ext uri="{FF2B5EF4-FFF2-40B4-BE49-F238E27FC236}">
                <a16:creationId xmlns:a16="http://schemas.microsoft.com/office/drawing/2014/main" xmlns="" id="{FB81A7A4-E058-49DB-B9D4-1E84E4703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857" y="7733191"/>
            <a:ext cx="8839713" cy="360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4800" tIns="45720" rIns="515775" bIns="317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Franklin Gothic" charset="0"/>
                <a:cs typeface="Calibri" panose="020F0502020204030204" pitchFamily="34" charset="0"/>
              </a:rPr>
              <a:t>I will support the Academy and its values and encourage my son/daughter to adopt a positive attitude at all times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Franklin Gothic" charset="0"/>
                <a:cs typeface="Calibri" panose="020F0502020204030204" pitchFamily="34" charset="0"/>
              </a:rPr>
              <a:t>I will encourage my child to demonstrate our shared values of Grace, Respect, Integrity, Potential and Excellence at all times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Franklin Gothic" charset="0"/>
                <a:cs typeface="Calibri" panose="020F0502020204030204" pitchFamily="34" charset="0"/>
              </a:rPr>
              <a:t>I will send my child to the Academy daily, on time, in full uniform and equipped for learning, 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Franklin Gothic" charset="0"/>
                <a:cs typeface="Calibri" panose="020F0502020204030204" pitchFamily="34" charset="0"/>
              </a:rPr>
              <a:t>I will take an interest in his/her education by encouraging him/her to complete all coursework  and homework, and by providing other opportunities for learning,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Franklin Gothic" charset="0"/>
                <a:cs typeface="Calibri" panose="020F0502020204030204" pitchFamily="34" charset="0"/>
              </a:rPr>
              <a:t>I will keep the Academy informed about any issues which might affect his/her learning,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Franklin Gothic" charset="0"/>
                <a:cs typeface="Calibri" panose="020F0502020204030204" pitchFamily="34" charset="0"/>
              </a:rPr>
              <a:t>I will attend Parent’s/Carer’s meetings to ensure I am fully aware of my child’s progress,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Franklin Gothic" charset="0"/>
                <a:cs typeface="Calibri" panose="020F0502020204030204" pitchFamily="34" charset="0"/>
              </a:rPr>
              <a:t>I will support the Academy and its policies, and by signing this charter agree on behalf of my child to the acceptable use of ICT as defined by the Digital Policy,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Franklin Gothic" charset="0"/>
                <a:cs typeface="Calibri" panose="020F0502020204030204" pitchFamily="34" charset="0"/>
              </a:rPr>
              <a:t>I will ensure that doctor/dentist appointments and family holidays are taken out of Academy time.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Franklin Gothic" charset="0"/>
                <a:cs typeface="Calibri" panose="020F0502020204030204" pitchFamily="34" charset="0"/>
              </a:rPr>
              <a:t>I, the Parent/Carer, have read and agreed to the Grace Academy expectations. </a:t>
            </a: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59F47545-DD3E-4259-A4DE-71D46DA1D0A2}"/>
              </a:ext>
            </a:extLst>
          </p:cNvPr>
          <p:cNvSpPr txBox="1"/>
          <p:nvPr/>
        </p:nvSpPr>
        <p:spPr>
          <a:xfrm>
            <a:off x="1207286" y="6547764"/>
            <a:ext cx="42723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latin typeface="+mj-lt"/>
              </a:rPr>
              <a:t>I, the Student, have read and agreed to the Grace Academy expectations</a:t>
            </a:r>
            <a:r>
              <a:rPr lang="en-GB" sz="1100" dirty="0">
                <a:latin typeface="+mj-lt"/>
              </a:rPr>
              <a:t>. </a:t>
            </a:r>
          </a:p>
          <a:p>
            <a:r>
              <a:rPr lang="en-GB" sz="1100" dirty="0">
                <a:latin typeface="+mj-lt"/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687A7D02-6114-45D6-A58F-25A451517A27}"/>
              </a:ext>
            </a:extLst>
          </p:cNvPr>
          <p:cNvSpPr txBox="1"/>
          <p:nvPr/>
        </p:nvSpPr>
        <p:spPr>
          <a:xfrm>
            <a:off x="1207286" y="6944826"/>
            <a:ext cx="566693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Name or student: _______________________________________________________________</a:t>
            </a:r>
          </a:p>
          <a:p>
            <a:endParaRPr lang="en-GB" sz="1100" dirty="0"/>
          </a:p>
          <a:p>
            <a:r>
              <a:rPr lang="en-GB" sz="1100" dirty="0"/>
              <a:t>Signed _________________________________________ Date __________________________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6B21AC5-2A8F-4717-A439-B31C54A55BFA}"/>
              </a:ext>
            </a:extLst>
          </p:cNvPr>
          <p:cNvSpPr txBox="1"/>
          <p:nvPr/>
        </p:nvSpPr>
        <p:spPr>
          <a:xfrm>
            <a:off x="1207286" y="11379219"/>
            <a:ext cx="5657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Signed _________________________________________ Date __________________________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CACF7F4-4CE9-4326-841E-B710CAD18B3E}"/>
              </a:ext>
            </a:extLst>
          </p:cNvPr>
          <p:cNvSpPr txBox="1"/>
          <p:nvPr/>
        </p:nvSpPr>
        <p:spPr>
          <a:xfrm>
            <a:off x="1207752" y="11764006"/>
            <a:ext cx="5657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Signed _________________________________________ Date __________________________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425D2A4-C450-4D82-9765-0BD5EFB34302}"/>
              </a:ext>
            </a:extLst>
          </p:cNvPr>
          <p:cNvSpPr/>
          <p:nvPr/>
        </p:nvSpPr>
        <p:spPr>
          <a:xfrm rot="16200000">
            <a:off x="-4386310" y="6823888"/>
            <a:ext cx="961965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i="1" dirty="0">
                <a:ln w="0">
                  <a:noFill/>
                </a:ln>
                <a:solidFill>
                  <a:schemeClr val="bg1">
                    <a:lumMod val="50000"/>
                  </a:schemeClr>
                </a:solidFill>
              </a:rPr>
              <a:t>Tear along the line…                                           Tear along the line…                                               Tear along the line…</a:t>
            </a:r>
          </a:p>
        </p:txBody>
      </p:sp>
    </p:spTree>
    <p:extLst>
      <p:ext uri="{BB962C8B-B14F-4D97-AF65-F5344CB8AC3E}">
        <p14:creationId xmlns:p14="http://schemas.microsoft.com/office/powerpoint/2010/main" val="340255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8A4B840064F34589DBB3059192C9D2" ma:contentTypeVersion="12" ma:contentTypeDescription="Create a new document." ma:contentTypeScope="" ma:versionID="65ab289d2c436ddb24170fbe94029e54">
  <xsd:schema xmlns:xsd="http://www.w3.org/2001/XMLSchema" xmlns:xs="http://www.w3.org/2001/XMLSchema" xmlns:p="http://schemas.microsoft.com/office/2006/metadata/properties" xmlns:ns3="95a368b4-1a97-4ba6-866a-932dc91c8a69" xmlns:ns4="272b2903-8153-4494-9fa8-937d7b22119f" targetNamespace="http://schemas.microsoft.com/office/2006/metadata/properties" ma:root="true" ma:fieldsID="fbb61e029a94abab1eb4d0c6aec3a2ee" ns3:_="" ns4:_="">
    <xsd:import namespace="95a368b4-1a97-4ba6-866a-932dc91c8a69"/>
    <xsd:import namespace="272b2903-8153-4494-9fa8-937d7b2211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368b4-1a97-4ba6-866a-932dc91c8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b2903-8153-4494-9fa8-937d7b221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287007-E1C6-4372-956C-BCC5234D72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368b4-1a97-4ba6-866a-932dc91c8a69"/>
    <ds:schemaRef ds:uri="272b2903-8153-4494-9fa8-937d7b2211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98407F-A72A-4C66-9393-C96FDFA542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188AD5-7267-4B48-A307-23D85BD23841}">
  <ds:schemaRefs>
    <ds:schemaRef ds:uri="http://schemas.microsoft.com/office/2006/metadata/properties"/>
    <ds:schemaRef ds:uri="272b2903-8153-4494-9fa8-937d7b22119f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5a368b4-1a97-4ba6-866a-932dc91c8a6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446</Words>
  <Application>Microsoft Office PowerPoint</Application>
  <PresentationFormat>A3 Paper (297x420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</vt:lpstr>
      <vt:lpstr>Times New Roman</vt:lpstr>
      <vt:lpstr>Wingdings</vt:lpstr>
      <vt:lpstr>Office Theme</vt:lpstr>
      <vt:lpstr>PowerPoint Presentation</vt:lpstr>
    </vt:vector>
  </TitlesOfParts>
  <Company>Drace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COLE</dc:creator>
  <cp:lastModifiedBy>Helen ALLPORT</cp:lastModifiedBy>
  <cp:revision>65</cp:revision>
  <cp:lastPrinted>2020-01-15T10:52:46Z</cp:lastPrinted>
  <dcterms:created xsi:type="dcterms:W3CDTF">2019-11-26T10:24:33Z</dcterms:created>
  <dcterms:modified xsi:type="dcterms:W3CDTF">2020-02-03T15:21:32Z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0x010100A58A4B840064F34589DBB3059192C9D2</vt:lpwstr>
  </property>
</Properties>
</file>